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notesSlides/notesSlide21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8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326" r:id="rId3"/>
    <p:sldId id="312" r:id="rId4"/>
    <p:sldId id="319" r:id="rId5"/>
    <p:sldId id="320" r:id="rId6"/>
    <p:sldId id="321" r:id="rId7"/>
    <p:sldId id="322" r:id="rId8"/>
    <p:sldId id="323" r:id="rId9"/>
    <p:sldId id="324" r:id="rId10"/>
    <p:sldId id="325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</p:sldIdLst>
  <p:sldSz cx="24384000" cy="13716000"/>
  <p:notesSz cx="6858000" cy="9144000"/>
  <p:embeddedFontLst>
    <p:embeddedFont>
      <p:font typeface="Calibri" pitchFamily="34" charset="0"/>
      <p:regular r:id="rId27"/>
      <p:bold r:id="rId28"/>
      <p:italic r:id="rId29"/>
      <p:boldItalic r:id="rId30"/>
    </p:embeddedFont>
    <p:embeddedFont>
      <p:font typeface="Helvetica Neue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4" roundtripDataSignature="AMtx7mh1NWrT0z3WOKd7FziXqgBz8Cha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2CF8D8E0-2BC7-4117-A61E-615A9D3E1E56}">
  <a:tblStyle styleId="{2CF8D8E0-2BC7-4117-A61E-615A9D3E1E56}" styleName="Table_0">
    <a:wholeTbl>
      <a:tcTxStyle b="off" i="off">
        <a:font>
          <a:latin typeface="Helvetica"/>
          <a:ea typeface="Helvetica"/>
          <a:cs typeface="Helvetica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-558" y="-96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54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57" Type="http://schemas.openxmlformats.org/officeDocument/2006/relationships/theme" Target="theme/theme1.xml"/><Relationship Id="rId61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60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59" Type="http://schemas.openxmlformats.org/officeDocument/2006/relationships/customXml" Target="../customXml/item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72491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bg>
      <p:bgPr>
        <a:solidFill>
          <a:srgbClr val="292929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0"/>
          <p:cNvSpPr txBox="1">
            <a:spLocks noGrp="1"/>
          </p:cNvSpPr>
          <p:nvPr>
            <p:ph type="body" idx="1"/>
          </p:nvPr>
        </p:nvSpPr>
        <p:spPr>
          <a:xfrm>
            <a:off x="1676400" y="7550515"/>
            <a:ext cx="21031199" cy="2217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609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6000"/>
              <a:buChar char="•"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609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6000"/>
              <a:buChar char="•"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609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6000"/>
              <a:buChar char="•"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609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6000"/>
              <a:buChar char="•"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" name="Google Shape;10;p20"/>
          <p:cNvSpPr txBox="1">
            <a:spLocks noGrp="1"/>
          </p:cNvSpPr>
          <p:nvPr>
            <p:ph type="title"/>
          </p:nvPr>
        </p:nvSpPr>
        <p:spPr>
          <a:xfrm>
            <a:off x="1676400" y="4488288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8000"/>
              <a:buFont typeface="Helvetica Neue"/>
              <a:buNone/>
              <a:defRPr sz="8000" b="1" i="0" u="none" strike="noStrike" cap="none">
                <a:solidFill>
                  <a:srgbClr val="FFD9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Helvetica Neue"/>
              <a:buNone/>
              <a:defRPr sz="6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1"/>
          <p:cNvSpPr>
            <a:spLocks noGrp="1"/>
          </p:cNvSpPr>
          <p:nvPr>
            <p:ph type="pic" idx="2"/>
          </p:nvPr>
        </p:nvSpPr>
        <p:spPr>
          <a:xfrm>
            <a:off x="10366376" y="1974851"/>
            <a:ext cx="12344400" cy="974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body" idx="1"/>
          </p:nvPr>
        </p:nvSpPr>
        <p:spPr>
          <a:xfrm>
            <a:off x="1679577" y="4114800"/>
            <a:ext cx="7864474" cy="7623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5" name="Google Shape;15;p21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Google Shape;16;p21"/>
          <p:cNvSpPr txBox="1">
            <a:spLocks noGrp="1"/>
          </p:cNvSpPr>
          <p:nvPr>
            <p:ph type="ft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7" name="Google Shape;17;p21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2"/>
          <p:cNvSpPr txBox="1">
            <a:spLocks noGrp="1"/>
          </p:cNvSpPr>
          <p:nvPr>
            <p:ph type="body" idx="1"/>
          </p:nvPr>
        </p:nvSpPr>
        <p:spPr>
          <a:xfrm>
            <a:off x="1676400" y="10845298"/>
            <a:ext cx="21031199" cy="138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8500"/>
              <a:buFont typeface="Arial"/>
              <a:buNone/>
              <a:defRPr sz="85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body" idx="2"/>
          </p:nvPr>
        </p:nvSpPr>
        <p:spPr>
          <a:xfrm>
            <a:off x="1676400" y="7094538"/>
            <a:ext cx="21031199" cy="375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FFD966"/>
              </a:buClr>
              <a:buSzPts val="12000"/>
              <a:buNone/>
              <a:defRPr sz="12000" cap="none">
                <a:solidFill>
                  <a:srgbClr val="FFD966"/>
                </a:solidFill>
              </a:defRPr>
            </a:lvl1pPr>
            <a:lvl2pPr marL="914400" lvl="1" indent="-533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800"/>
              <a:buChar char="•"/>
              <a:defRPr>
                <a:solidFill>
                  <a:schemeClr val="accent1"/>
                </a:solidFill>
              </a:defRPr>
            </a:lvl2pPr>
            <a:lvl3pPr marL="1371600" lvl="2" indent="-482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000"/>
              <a:buChar char="•"/>
              <a:defRPr>
                <a:solidFill>
                  <a:schemeClr val="accent1"/>
                </a:solidFill>
              </a:defRPr>
            </a:lvl3pPr>
            <a:lvl4pPr marL="1828800" lvl="3" indent="-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4pPr>
            <a:lvl5pPr marL="2286000" lvl="4" indent="-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4"/>
          <p:cNvSpPr/>
          <p:nvPr/>
        </p:nvSpPr>
        <p:spPr>
          <a:xfrm>
            <a:off x="12129796" y="0"/>
            <a:ext cx="12254203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</a:pPr>
            <a:endParaRPr sz="5000" b="0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Google Shape;32;p24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4"/>
          <p:cNvSpPr txBox="1">
            <a:spLocks noGrp="1"/>
          </p:cNvSpPr>
          <p:nvPr>
            <p:ph type="body" idx="1"/>
          </p:nvPr>
        </p:nvSpPr>
        <p:spPr>
          <a:xfrm>
            <a:off x="12129796" y="0"/>
            <a:ext cx="12254203" cy="137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marL="2743200" lvl="5" indent="-482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6pPr>
            <a:lvl7pPr marL="3200400" lvl="6" indent="-482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7pPr>
            <a:lvl8pPr marL="3657600" lvl="7" indent="-482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8pPr>
            <a:lvl9pPr marL="4114800" lvl="8" indent="-482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9pPr>
          </a:lstStyle>
          <a:p>
            <a:endParaRPr/>
          </a:p>
        </p:txBody>
      </p:sp>
      <p:sp>
        <p:nvSpPr>
          <p:cNvPr id="34" name="Google Shape;34;p24"/>
          <p:cNvSpPr/>
          <p:nvPr/>
        </p:nvSpPr>
        <p:spPr>
          <a:xfrm>
            <a:off x="1752108" y="5586815"/>
            <a:ext cx="8973592" cy="12736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5" name="Google Shape;35;p24"/>
          <p:cNvPicPr preferRelativeResize="0"/>
          <p:nvPr/>
        </p:nvPicPr>
        <p:blipFill rotWithShape="1">
          <a:blip r:embed="rId2">
            <a:alphaModFix/>
          </a:blip>
          <a:srcRect l="16436" t="8536" r="16029" b="30822"/>
          <a:stretch/>
        </p:blipFill>
        <p:spPr>
          <a:xfrm>
            <a:off x="4693243" y="403083"/>
            <a:ext cx="2626729" cy="268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4"/>
          <p:cNvSpPr txBox="1">
            <a:spLocks noGrp="1"/>
          </p:cNvSpPr>
          <p:nvPr>
            <p:ph type="body" idx="2"/>
          </p:nvPr>
        </p:nvSpPr>
        <p:spPr>
          <a:xfrm>
            <a:off x="1679575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Content Slide">
  <p:cSld name="Small Content Slide">
    <p:bg>
      <p:bgPr>
        <a:solidFill>
          <a:srgbClr val="F3F3F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5"/>
          <p:cNvSpPr/>
          <p:nvPr/>
        </p:nvSpPr>
        <p:spPr>
          <a:xfrm>
            <a:off x="2154252" y="0"/>
            <a:ext cx="8364042" cy="13716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None/>
            </a:pPr>
            <a:endParaRPr sz="5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" name="Google Shape;39;p25"/>
          <p:cNvSpPr/>
          <p:nvPr/>
        </p:nvSpPr>
        <p:spPr>
          <a:xfrm>
            <a:off x="2869459" y="4420829"/>
            <a:ext cx="7008270" cy="12736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None/>
            </a:pPr>
            <a:endParaRPr sz="5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Google Shape;40;p25"/>
          <p:cNvSpPr txBox="1">
            <a:spLocks noGrp="1"/>
          </p:cNvSpPr>
          <p:nvPr>
            <p:ph type="body" idx="1"/>
          </p:nvPr>
        </p:nvSpPr>
        <p:spPr>
          <a:xfrm>
            <a:off x="2869459" y="2178424"/>
            <a:ext cx="7008270" cy="207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 b="1" cap="none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body" idx="2"/>
          </p:nvPr>
        </p:nvSpPr>
        <p:spPr>
          <a:xfrm>
            <a:off x="2869460" y="4719918"/>
            <a:ext cx="7008270" cy="899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42" name="Google Shape;42;p25"/>
          <p:cNvPicPr preferRelativeResize="0"/>
          <p:nvPr/>
        </p:nvPicPr>
        <p:blipFill rotWithShape="1">
          <a:blip r:embed="rId2">
            <a:alphaModFix/>
          </a:blip>
          <a:srcRect l="16436" t="8536" r="16029" b="30822"/>
          <a:stretch/>
        </p:blipFill>
        <p:spPr>
          <a:xfrm>
            <a:off x="21757270" y="11032375"/>
            <a:ext cx="2626729" cy="268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Picture TypeB">
  <p:cSld name="Big Picture TypeB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7"/>
          <p:cNvSpPr/>
          <p:nvPr/>
        </p:nvSpPr>
        <p:spPr>
          <a:xfrm rot="10800000" flipH="1">
            <a:off x="3" y="0"/>
            <a:ext cx="15079790" cy="13716000"/>
          </a:xfrm>
          <a:custGeom>
            <a:avLst/>
            <a:gdLst/>
            <a:ahLst/>
            <a:cxnLst/>
            <a:rect l="l" t="t" r="r" b="b"/>
            <a:pathLst>
              <a:path w="7539895" h="6858000" extrusionOk="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rgbClr val="3F3F3F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endParaRPr sz="36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27"/>
          <p:cNvSpPr/>
          <p:nvPr/>
        </p:nvSpPr>
        <p:spPr>
          <a:xfrm rot="10800000" flipH="1">
            <a:off x="1" y="0"/>
            <a:ext cx="14185970" cy="13716000"/>
          </a:xfrm>
          <a:custGeom>
            <a:avLst/>
            <a:gdLst/>
            <a:ahLst/>
            <a:cxnLst/>
            <a:rect l="l" t="t" r="r" b="b"/>
            <a:pathLst>
              <a:path w="7092985" h="6858000" extrusionOk="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endParaRPr sz="36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27"/>
          <p:cNvSpPr/>
          <p:nvPr/>
        </p:nvSpPr>
        <p:spPr>
          <a:xfrm>
            <a:off x="756714" y="4841453"/>
            <a:ext cx="7008270" cy="12736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None/>
            </a:pPr>
            <a:endParaRPr sz="5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2" name="Google Shape;52;p27"/>
          <p:cNvPicPr preferRelativeResize="0"/>
          <p:nvPr/>
        </p:nvPicPr>
        <p:blipFill rotWithShape="1">
          <a:blip r:embed="rId2">
            <a:alphaModFix/>
          </a:blip>
          <a:srcRect l="16436" t="8536" r="16029" b="30822"/>
          <a:stretch/>
        </p:blipFill>
        <p:spPr>
          <a:xfrm>
            <a:off x="2910162" y="387999"/>
            <a:ext cx="2626729" cy="268362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27"/>
          <p:cNvSpPr txBox="1">
            <a:spLocks noGrp="1"/>
          </p:cNvSpPr>
          <p:nvPr>
            <p:ph type="title"/>
          </p:nvPr>
        </p:nvSpPr>
        <p:spPr>
          <a:xfrm>
            <a:off x="756714" y="387999"/>
            <a:ext cx="9395380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7"/>
          <p:cNvSpPr txBox="1">
            <a:spLocks noGrp="1"/>
          </p:cNvSpPr>
          <p:nvPr>
            <p:ph type="body" idx="1"/>
          </p:nvPr>
        </p:nvSpPr>
        <p:spPr>
          <a:xfrm>
            <a:off x="756714" y="5233467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s and Outcomes">
  <p:cSld name="Goals and Outcome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>
            <a:spLocks noGrp="1"/>
          </p:cNvSpPr>
          <p:nvPr>
            <p:ph type="title"/>
          </p:nvPr>
        </p:nvSpPr>
        <p:spPr>
          <a:xfrm>
            <a:off x="1676400" y="105786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Helvetica Neue"/>
              <a:buNone/>
              <a:defRPr sz="2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3"/>
          <p:cNvSpPr txBox="1"/>
          <p:nvPr/>
        </p:nvSpPr>
        <p:spPr>
          <a:xfrm>
            <a:off x="13454825" y="3658325"/>
            <a:ext cx="2611292" cy="718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C919B"/>
              </a:buClr>
              <a:buSzPts val="4000"/>
              <a:buFont typeface="Helvetica Neue"/>
              <a:buNone/>
            </a:pPr>
            <a:r>
              <a:rPr lang="en-US" sz="4000" b="1" i="0" u="none" strike="noStrike" cap="none">
                <a:solidFill>
                  <a:srgbClr val="8C919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Outcomes</a:t>
            </a:r>
            <a:endParaRPr sz="4000" b="1" i="0" u="none" strike="noStrike" cap="none">
              <a:solidFill>
                <a:srgbClr val="8C919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Google Shape;24;p23"/>
          <p:cNvSpPr txBox="1"/>
          <p:nvPr/>
        </p:nvSpPr>
        <p:spPr>
          <a:xfrm>
            <a:off x="1752109" y="3658325"/>
            <a:ext cx="1527662" cy="718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C919B"/>
              </a:buClr>
              <a:buSzPts val="4000"/>
              <a:buFont typeface="Helvetica Neue"/>
              <a:buNone/>
            </a:pPr>
            <a:r>
              <a:rPr lang="en-US" sz="4000" b="1" i="0" u="none" strike="noStrike" cap="none">
                <a:solidFill>
                  <a:srgbClr val="8C919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Goals</a:t>
            </a:r>
            <a:endParaRPr sz="4000" b="1" i="0" u="none" strike="noStrike" cap="none">
              <a:solidFill>
                <a:srgbClr val="8C919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Google Shape;25;p23"/>
          <p:cNvSpPr/>
          <p:nvPr/>
        </p:nvSpPr>
        <p:spPr>
          <a:xfrm>
            <a:off x="1752108" y="4475797"/>
            <a:ext cx="9438184" cy="127366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" name="Google Shape;26;p23"/>
          <p:cNvSpPr/>
          <p:nvPr/>
        </p:nvSpPr>
        <p:spPr>
          <a:xfrm>
            <a:off x="13454823" y="4480560"/>
            <a:ext cx="9438184" cy="127366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" name="Google Shape;27;p23"/>
          <p:cNvPicPr preferRelativeResize="0"/>
          <p:nvPr/>
        </p:nvPicPr>
        <p:blipFill rotWithShape="1">
          <a:blip r:embed="rId2">
            <a:alphaModFix/>
          </a:blip>
          <a:srcRect l="16436" t="8536" r="16029" b="30822"/>
          <a:stretch/>
        </p:blipFill>
        <p:spPr>
          <a:xfrm>
            <a:off x="21757273" y="11032377"/>
            <a:ext cx="2626730" cy="2683626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3"/>
          <p:cNvSpPr txBox="1">
            <a:spLocks noGrp="1"/>
          </p:cNvSpPr>
          <p:nvPr>
            <p:ph type="body" idx="1"/>
          </p:nvPr>
        </p:nvSpPr>
        <p:spPr>
          <a:xfrm>
            <a:off x="1752108" y="4766538"/>
            <a:ext cx="9438184" cy="8949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23"/>
          <p:cNvSpPr txBox="1">
            <a:spLocks noGrp="1"/>
          </p:cNvSpPr>
          <p:nvPr>
            <p:ph type="body" idx="2"/>
          </p:nvPr>
        </p:nvSpPr>
        <p:spPr>
          <a:xfrm>
            <a:off x="13454823" y="4766538"/>
            <a:ext cx="9438184" cy="8949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4084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Helvetica Neue"/>
              <a:buNone/>
              <a:defRPr sz="8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9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6" r:id="rId6"/>
    <p:sldLayoutId id="214748365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"/>
          <p:cNvSpPr txBox="1">
            <a:spLocks noGrp="1"/>
          </p:cNvSpPr>
          <p:nvPr>
            <p:ph type="body" idx="1"/>
          </p:nvPr>
        </p:nvSpPr>
        <p:spPr>
          <a:xfrm>
            <a:off x="1676400" y="10845298"/>
            <a:ext cx="21031199" cy="138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Font typeface="Arial"/>
              <a:buNone/>
            </a:pPr>
            <a:r>
              <a:rPr lang="en-US"/>
              <a:t>Blueprints in Action 1</a:t>
            </a:r>
            <a:endParaRPr/>
          </a:p>
        </p:txBody>
      </p:sp>
      <p:sp>
        <p:nvSpPr>
          <p:cNvPr id="60" name="Google Shape;60;p3"/>
          <p:cNvSpPr txBox="1">
            <a:spLocks noGrp="1"/>
          </p:cNvSpPr>
          <p:nvPr>
            <p:ph type="body" idx="2"/>
          </p:nvPr>
        </p:nvSpPr>
        <p:spPr>
          <a:xfrm>
            <a:off x="1676400" y="7094538"/>
            <a:ext cx="21031199" cy="2911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12000"/>
              <a:buNone/>
            </a:pPr>
            <a:r>
              <a:rPr lang="en-US"/>
              <a:t>LECTURE 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0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RANDOM NUMBERS FROM STREAMS</a:t>
            </a:r>
            <a:endParaRPr/>
          </a:p>
        </p:txBody>
      </p:sp>
      <p:pic>
        <p:nvPicPr>
          <p:cNvPr id="297" name="Google Shape;297;p6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729117" y="3905794"/>
            <a:ext cx="11145150" cy="5904412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60"/>
          <p:cNvSpPr txBox="1">
            <a:spLocks noGrp="1"/>
          </p:cNvSpPr>
          <p:nvPr>
            <p:ph type="body" idx="2"/>
          </p:nvPr>
        </p:nvSpPr>
        <p:spPr>
          <a:xfrm>
            <a:off x="1680124" y="5943600"/>
            <a:ext cx="9292676" cy="7662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It is possible to create a sequence of repeatable random numbers using a </a:t>
            </a:r>
            <a:r>
              <a:rPr lang="en-US" sz="2800" b="1"/>
              <a:t>Random Stream</a:t>
            </a:r>
            <a:r>
              <a:rPr lang="en-US" sz="2800"/>
              <a:t> variable.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To do this, create a variable of type “</a:t>
            </a:r>
            <a:r>
              <a:rPr lang="en-US" sz="2800" b="1"/>
              <a:t>Random Stream</a:t>
            </a:r>
            <a:r>
              <a:rPr lang="en-US" sz="2800"/>
              <a:t>”. Set the </a:t>
            </a:r>
            <a:r>
              <a:rPr lang="en-US" sz="2800" b="1"/>
              <a:t>Initial Seed</a:t>
            </a:r>
            <a:r>
              <a:rPr lang="en-US" sz="2800"/>
              <a:t> property in the </a:t>
            </a:r>
            <a:r>
              <a:rPr lang="en-US" sz="2800" b="1"/>
              <a:t>Default Value</a:t>
            </a:r>
            <a:r>
              <a:rPr lang="en-US" sz="2800"/>
              <a:t> section of the</a:t>
            </a:r>
            <a:r>
              <a:rPr lang="en-US" sz="2800" b="1"/>
              <a:t> Details </a:t>
            </a:r>
            <a:r>
              <a:rPr lang="en-US" sz="2800"/>
              <a:t>panel for the variable.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value of the </a:t>
            </a:r>
            <a:r>
              <a:rPr lang="en-US" sz="2800" b="1"/>
              <a:t>Initial Seed</a:t>
            </a:r>
            <a:r>
              <a:rPr lang="en-US" sz="2800"/>
              <a:t> property will define the sequence of the random numbers.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image on the right shows some random number functions that use a Random Stream variable.  </a:t>
            </a:r>
            <a:endParaRPr sz="2800"/>
          </a:p>
        </p:txBody>
      </p:sp>
    </p:spTree>
    <p:extLst>
      <p:ext uri="{BB962C8B-B14F-4D97-AF65-F5344CB8AC3E}">
        <p14:creationId xmlns:p14="http://schemas.microsoft.com/office/powerpoint/2010/main" val="3326908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TRANSFORM</a:t>
            </a:r>
            <a:endParaRPr/>
          </a:p>
        </p:txBody>
      </p:sp>
      <p:pic>
        <p:nvPicPr>
          <p:cNvPr id="73" name="Google Shape;73;p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121892" y="1809780"/>
            <a:ext cx="8582532" cy="257476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5"/>
          <p:cNvSpPr txBox="1">
            <a:spLocks noGrp="1"/>
          </p:cNvSpPr>
          <p:nvPr>
            <p:ph type="body" idx="2"/>
          </p:nvPr>
        </p:nvSpPr>
        <p:spPr>
          <a:xfrm>
            <a:off x="1679575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Every Actor has three </a:t>
            </a:r>
            <a:r>
              <a:rPr lang="en-US" sz="2800" b="1"/>
              <a:t>Transform</a:t>
            </a:r>
            <a:r>
              <a:rPr lang="en-US" sz="2800"/>
              <a:t> properties that represent its world location, rotation, and scale, as shown in the top image on the right.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You can modify the Actor’s transforms using the Details panel or by using gizmos in the Level Editor.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In the Level Editor, there are buttons to select the type of transformation to apply to an Actor. The bottom image on the right shows those buttons highlighted in red.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/>
          </a:p>
        </p:txBody>
      </p:sp>
      <p:pic>
        <p:nvPicPr>
          <p:cNvPr id="75" name="Google Shape;7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121892" y="5713413"/>
            <a:ext cx="8582532" cy="68246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WORLD COORDINATES</a:t>
            </a:r>
            <a:endParaRPr/>
          </a:p>
        </p:txBody>
      </p:sp>
      <p:pic>
        <p:nvPicPr>
          <p:cNvPr id="81" name="Google Shape;81;p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615877" y="2965269"/>
            <a:ext cx="7845350" cy="778546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6"/>
          <p:cNvSpPr txBox="1">
            <a:spLocks noGrp="1"/>
          </p:cNvSpPr>
          <p:nvPr>
            <p:ph type="body" idx="2"/>
          </p:nvPr>
        </p:nvSpPr>
        <p:spPr>
          <a:xfrm>
            <a:off x="1679575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3D space is represented by three axes: </a:t>
            </a:r>
            <a:r>
              <a:rPr lang="en-US" sz="2800" b="1"/>
              <a:t>X</a:t>
            </a:r>
            <a:r>
              <a:rPr lang="en-US" sz="2800"/>
              <a:t>, </a:t>
            </a:r>
            <a:r>
              <a:rPr lang="en-US" sz="2800" b="1"/>
              <a:t>Y</a:t>
            </a:r>
            <a:r>
              <a:rPr lang="en-US" sz="2800"/>
              <a:t>, and </a:t>
            </a:r>
            <a:r>
              <a:rPr lang="en-US" sz="2800" b="1"/>
              <a:t>Z</a:t>
            </a:r>
            <a:r>
              <a:rPr lang="en-US" sz="2800"/>
              <a:t>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There are different ways to organize these axes. Unreal Engine uses the approach displayed in the figure on the right.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Any position in 3D space can be represented using a set of values for </a:t>
            </a:r>
            <a:r>
              <a:rPr lang="en-US" sz="2800" b="1"/>
              <a:t>X</a:t>
            </a:r>
            <a:r>
              <a:rPr lang="en-US" sz="2800"/>
              <a:t>, </a:t>
            </a:r>
            <a:r>
              <a:rPr lang="en-US" sz="2800" b="1"/>
              <a:t>Y</a:t>
            </a:r>
            <a:r>
              <a:rPr lang="en-US" sz="2800"/>
              <a:t>, and </a:t>
            </a:r>
            <a:r>
              <a:rPr lang="en-US" sz="2800" b="1"/>
              <a:t>Z</a:t>
            </a:r>
            <a:r>
              <a:rPr lang="en-US" sz="2800"/>
              <a:t> indicating the position on each axis. These values are stored in the </a:t>
            </a:r>
            <a:r>
              <a:rPr lang="en-US" sz="2800" b="1"/>
              <a:t>Location</a:t>
            </a:r>
            <a:r>
              <a:rPr lang="en-US" sz="2800"/>
              <a:t> variable, which is part of the transform struct, and they determine what is known as </a:t>
            </a:r>
            <a:r>
              <a:rPr lang="en-US" sz="2800" b="1"/>
              <a:t>world location</a:t>
            </a:r>
            <a:r>
              <a:rPr lang="en-US" sz="2800"/>
              <a:t>.</a:t>
            </a:r>
            <a:endParaRPr sz="2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LOCATION FUNCTIONS</a:t>
            </a:r>
            <a:endParaRPr/>
          </a:p>
        </p:txBody>
      </p:sp>
      <p:pic>
        <p:nvPicPr>
          <p:cNvPr id="88" name="Google Shape;88;p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324084" y="619181"/>
            <a:ext cx="8065654" cy="1247763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7"/>
          <p:cNvSpPr txBox="1">
            <a:spLocks noGrp="1"/>
          </p:cNvSpPr>
          <p:nvPr>
            <p:ph type="body" idx="2"/>
          </p:nvPr>
        </p:nvSpPr>
        <p:spPr>
          <a:xfrm>
            <a:off x="1679576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By default, an Unreal unit (uu) equals 1 centimeter. To use the values of the </a:t>
            </a:r>
            <a:r>
              <a:rPr lang="en-US" sz="2800" b="1"/>
              <a:t>Location</a:t>
            </a:r>
            <a:r>
              <a:rPr lang="en-US" sz="2800"/>
              <a:t> variable in a Blueprint, the following functions can be used: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/>
              <a:t>GetActorLocation</a:t>
            </a:r>
            <a:r>
              <a:rPr lang="en-US" sz="2800"/>
              <a:t>: Returns the current position of the Actor. 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/>
              <a:t>SetActorLocation</a:t>
            </a:r>
            <a:r>
              <a:rPr lang="en-US" sz="2800"/>
              <a:t>: Sets a new position for the Actor.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/>
              <a:t>AddActorWorldOffset</a:t>
            </a:r>
            <a:r>
              <a:rPr lang="en-US" sz="2800"/>
              <a:t>: Uses the values of the </a:t>
            </a:r>
            <a:r>
              <a:rPr lang="en-US" sz="2800" b="1"/>
              <a:t>Delta Location</a:t>
            </a:r>
            <a:r>
              <a:rPr lang="en-US" sz="2800"/>
              <a:t> parameter to modify the current position of the Actor.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RELATIVE TRANSFORM</a:t>
            </a:r>
            <a:endParaRPr/>
          </a:p>
        </p:txBody>
      </p:sp>
      <p:pic>
        <p:nvPicPr>
          <p:cNvPr id="95" name="Google Shape;95;p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560388" y="5713413"/>
            <a:ext cx="7573471" cy="7368782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8"/>
          <p:cNvSpPr txBox="1">
            <a:spLocks noGrp="1"/>
          </p:cNvSpPr>
          <p:nvPr>
            <p:ph type="body" idx="2"/>
          </p:nvPr>
        </p:nvSpPr>
        <p:spPr>
          <a:xfrm>
            <a:off x="1679575" y="5943600"/>
            <a:ext cx="8999311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There is another concept known as </a:t>
            </a:r>
            <a:r>
              <a:rPr lang="en-US" sz="2800" b="1"/>
              <a:t>relative transform</a:t>
            </a:r>
            <a:r>
              <a:rPr lang="en-US" sz="2800"/>
              <a:t>. 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To understand this concept, take as an example a Blueprint with two components, a </a:t>
            </a:r>
            <a:r>
              <a:rPr lang="en-US" sz="2800" b="1"/>
              <a:t>Base</a:t>
            </a:r>
            <a:r>
              <a:rPr lang="en-US" sz="2800"/>
              <a:t> component, which is the root component, and a </a:t>
            </a:r>
            <a:r>
              <a:rPr lang="en-US" sz="2800" b="1"/>
              <a:t>PowerPill</a:t>
            </a:r>
            <a:r>
              <a:rPr lang="en-US" sz="2800"/>
              <a:t> component, as seen in the image on the right.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</a:t>
            </a:r>
            <a:r>
              <a:rPr lang="en-US" sz="2800" b="1"/>
              <a:t>Location</a:t>
            </a:r>
            <a:r>
              <a:rPr lang="en-US" sz="2800"/>
              <a:t> values of the </a:t>
            </a:r>
            <a:r>
              <a:rPr lang="en-US" sz="2800" b="1"/>
              <a:t>PowerPill</a:t>
            </a:r>
            <a:r>
              <a:rPr lang="en-US" sz="2800"/>
              <a:t> component are </a:t>
            </a:r>
            <a:r>
              <a:rPr lang="en-US" sz="2800" b="1"/>
              <a:t>X</a:t>
            </a:r>
            <a:r>
              <a:rPr lang="en-US" sz="2800"/>
              <a:t> = “</a:t>
            </a:r>
            <a:r>
              <a:rPr lang="en-US" sz="2800" b="1"/>
              <a:t>0</a:t>
            </a:r>
            <a:r>
              <a:rPr lang="en-US" sz="2800"/>
              <a:t>”, </a:t>
            </a:r>
            <a:r>
              <a:rPr lang="en-US" sz="2800" b="1"/>
              <a:t>Y</a:t>
            </a:r>
            <a:r>
              <a:rPr lang="en-US" sz="2800"/>
              <a:t> = “</a:t>
            </a:r>
            <a:r>
              <a:rPr lang="en-US" sz="2800" b="1"/>
              <a:t>0</a:t>
            </a:r>
            <a:r>
              <a:rPr lang="en-US" sz="2800"/>
              <a:t>”, </a:t>
            </a:r>
            <a:r>
              <a:rPr lang="en-US" sz="2800" b="1"/>
              <a:t>Z</a:t>
            </a:r>
            <a:r>
              <a:rPr lang="en-US" sz="2800"/>
              <a:t> = “</a:t>
            </a:r>
            <a:r>
              <a:rPr lang="en-US" sz="2800" b="1"/>
              <a:t>70</a:t>
            </a:r>
            <a:r>
              <a:rPr lang="en-US" sz="2800"/>
              <a:t>”.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position of the </a:t>
            </a:r>
            <a:r>
              <a:rPr lang="en-US" sz="2800" b="1"/>
              <a:t>PowerPill</a:t>
            </a:r>
            <a:r>
              <a:rPr lang="en-US" sz="2800"/>
              <a:t> component is </a:t>
            </a:r>
            <a:r>
              <a:rPr lang="en-US" sz="2800" b="1"/>
              <a:t>relative</a:t>
            </a:r>
            <a:r>
              <a:rPr lang="en-US" sz="2800"/>
              <a:t> to that of the root component, so when the </a:t>
            </a:r>
            <a:r>
              <a:rPr lang="en-US" sz="2800" b="1"/>
              <a:t>Base</a:t>
            </a:r>
            <a:r>
              <a:rPr lang="en-US" sz="2800"/>
              <a:t> component is moved, the </a:t>
            </a:r>
            <a:r>
              <a:rPr lang="en-US" sz="2800" b="1"/>
              <a:t>PowerPill</a:t>
            </a:r>
            <a:r>
              <a:rPr lang="en-US" sz="2800"/>
              <a:t> component will follow the root component’s movement, as it must always be located at a distance from the </a:t>
            </a:r>
            <a:r>
              <a:rPr lang="en-US" sz="2800" b="1"/>
              <a:t>Base</a:t>
            </a:r>
            <a:r>
              <a:rPr lang="en-US" sz="2800"/>
              <a:t> component of 70 cm on the Z axis. </a:t>
            </a:r>
            <a:endParaRPr sz="2800"/>
          </a:p>
        </p:txBody>
      </p:sp>
      <p:pic>
        <p:nvPicPr>
          <p:cNvPr id="97" name="Google Shape;97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200570" y="914399"/>
            <a:ext cx="6293103" cy="3817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9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RELATIVE TRANSFORM FUNCTIONS</a:t>
            </a:r>
            <a:endParaRPr/>
          </a:p>
        </p:txBody>
      </p:sp>
      <p:pic>
        <p:nvPicPr>
          <p:cNvPr id="103" name="Google Shape;103;p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062883" y="658866"/>
            <a:ext cx="10450260" cy="1239826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9"/>
          <p:cNvSpPr txBox="1">
            <a:spLocks noGrp="1"/>
          </p:cNvSpPr>
          <p:nvPr>
            <p:ph type="body" idx="2"/>
          </p:nvPr>
        </p:nvSpPr>
        <p:spPr>
          <a:xfrm>
            <a:off x="1712233" y="5861957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position of the </a:t>
            </a:r>
            <a:r>
              <a:rPr lang="en-US" sz="2800" b="1"/>
              <a:t>PowerPill</a:t>
            </a:r>
            <a:r>
              <a:rPr lang="en-US" sz="2800"/>
              <a:t> component can be obtained in two ways: its relative location, which in this example is (0, 0, 70); or its world location, which in this case is the world position of the parent component (the </a:t>
            </a:r>
            <a:r>
              <a:rPr lang="en-US" sz="2800" b="1"/>
              <a:t>Base</a:t>
            </a:r>
            <a:r>
              <a:rPr lang="en-US" sz="2800"/>
              <a:t> component) plus the relative position of the </a:t>
            </a:r>
            <a:r>
              <a:rPr lang="en-US" sz="2800" b="1"/>
              <a:t>PowerPill</a:t>
            </a:r>
            <a:r>
              <a:rPr lang="en-US" sz="2800"/>
              <a:t> component.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position of the component can also be defined in two ways using the functions </a:t>
            </a:r>
            <a:r>
              <a:rPr lang="en-US" sz="2800" b="1"/>
              <a:t>SetRelativeLocation</a:t>
            </a:r>
            <a:r>
              <a:rPr lang="en-US" sz="2800"/>
              <a:t> and </a:t>
            </a:r>
            <a:r>
              <a:rPr lang="en-US" sz="2800" b="1"/>
              <a:t>SetWorldLocation</a:t>
            </a:r>
            <a:r>
              <a:rPr lang="en-US" sz="2800"/>
              <a:t>. The </a:t>
            </a:r>
            <a:r>
              <a:rPr lang="en-US" sz="2800" b="1"/>
              <a:t>SetRelativeLocation</a:t>
            </a:r>
            <a:r>
              <a:rPr lang="en-US" sz="2800"/>
              <a:t> function defines a new position of the </a:t>
            </a:r>
            <a:r>
              <a:rPr lang="en-US" sz="2800" b="1"/>
              <a:t>PowerPill </a:t>
            </a:r>
            <a:r>
              <a:rPr lang="en-US" sz="2800"/>
              <a:t>component relative to the position of the root component, and the </a:t>
            </a:r>
            <a:r>
              <a:rPr lang="en-US" sz="2800" b="1"/>
              <a:t>SetWorldLocation</a:t>
            </a:r>
            <a:r>
              <a:rPr lang="en-US" sz="2800"/>
              <a:t> function receives as an input parameter a world coordinate and defines the position of the </a:t>
            </a:r>
            <a:r>
              <a:rPr lang="en-US" sz="2800" b="1"/>
              <a:t>PowerPill</a:t>
            </a:r>
            <a:r>
              <a:rPr lang="en-US" sz="2800"/>
              <a:t> component so that the sum of the position of the </a:t>
            </a:r>
            <a:r>
              <a:rPr lang="en-US" sz="2800" b="1"/>
              <a:t>Base</a:t>
            </a:r>
            <a:r>
              <a:rPr lang="en-US" sz="2800"/>
              <a:t> component and the position of the </a:t>
            </a:r>
            <a:r>
              <a:rPr lang="en-US" sz="2800" b="1"/>
              <a:t>PowerPill</a:t>
            </a:r>
            <a:r>
              <a:rPr lang="en-US" sz="2800"/>
              <a:t> component is equal to the specified world coordinates.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0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POINTS AND VECTORS</a:t>
            </a:r>
            <a:endParaRPr/>
          </a:p>
        </p:txBody>
      </p:sp>
      <p:pic>
        <p:nvPicPr>
          <p:cNvPr id="110" name="Google Shape;110;p1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319668" y="4101737"/>
            <a:ext cx="11932534" cy="553865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0"/>
          <p:cNvSpPr txBox="1">
            <a:spLocks noGrp="1"/>
          </p:cNvSpPr>
          <p:nvPr>
            <p:ph type="body" idx="2"/>
          </p:nvPr>
        </p:nvSpPr>
        <p:spPr>
          <a:xfrm>
            <a:off x="1679575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A </a:t>
            </a:r>
            <a:r>
              <a:rPr lang="en-US" sz="2800" b="1"/>
              <a:t>vector</a:t>
            </a:r>
            <a:r>
              <a:rPr lang="en-US" sz="2800"/>
              <a:t> is represented in Unreal Engine as a structure that contains the float values X, Y, and Z.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These values can be interpreted in various ways. One way a vector is used is to represent a </a:t>
            </a:r>
            <a:r>
              <a:rPr lang="en-US" sz="2800" b="1"/>
              <a:t>point</a:t>
            </a:r>
            <a:r>
              <a:rPr lang="en-US" sz="2800"/>
              <a:t> (or position) in 3D space. For example, every Actor has a variable called “</a:t>
            </a:r>
            <a:r>
              <a:rPr lang="en-US" sz="2800" b="1"/>
              <a:t>Location</a:t>
            </a:r>
            <a:r>
              <a:rPr lang="en-US" sz="2800"/>
              <a:t>” that returns a vector value.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Vectors are also used to represent movement. In the example on the right, in order to guide a robot to go from the chair to the table, two pieces of information are needed: the direction in which the robot should move and the distance.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Both the direction and the distance can be gathered into the vector: “300, 0, 0”.</a:t>
            </a:r>
            <a:endParaRPr sz="2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VECTOR ADDITION</a:t>
            </a:r>
            <a:endParaRPr/>
          </a:p>
        </p:txBody>
      </p:sp>
      <p:pic>
        <p:nvPicPr>
          <p:cNvPr id="117" name="Google Shape;117;p1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428408" y="550169"/>
            <a:ext cx="9853185" cy="8002587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1"/>
          <p:cNvSpPr txBox="1">
            <a:spLocks noGrp="1"/>
          </p:cNvSpPr>
          <p:nvPr>
            <p:ph type="body" idx="2"/>
          </p:nvPr>
        </p:nvSpPr>
        <p:spPr>
          <a:xfrm>
            <a:off x="1679575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sum of two vectors is determined by adding each of its elements.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An example: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V1 = (5, 0, 9) and V2 = (4, 0, 2)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V1 + V2 = (5 + 4, 0 + 0, 9 + 2)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V1 + V2 = (9, 0, 11)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bottom image on the right shows the Blueprint operator for the sum of vectors.</a:t>
            </a:r>
            <a:endParaRPr sz="2800"/>
          </a:p>
        </p:txBody>
      </p:sp>
      <p:pic>
        <p:nvPicPr>
          <p:cNvPr id="119" name="Google Shape;119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449102" y="9157921"/>
            <a:ext cx="7811797" cy="3486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VECTOR SUBTRACTION</a:t>
            </a:r>
            <a:endParaRPr/>
          </a:p>
        </p:txBody>
      </p:sp>
      <p:pic>
        <p:nvPicPr>
          <p:cNvPr id="125" name="Google Shape;125;p1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428408" y="587681"/>
            <a:ext cx="9853185" cy="7927562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1679575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subtraction of one vector from another is determined by subtracting each of its elements.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An example: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V1 = (12, 0, 14) and V2 = (4, 0, 8)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V1 – V2 = (12 – 4, 0 – 0, 14 – 8)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V1 – V2 = (8, 0, 6)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image on the right shows the Blueprint operator for the subtraction of vectors.</a:t>
            </a:r>
            <a:endParaRPr sz="2800"/>
          </a:p>
        </p:txBody>
      </p:sp>
      <p:pic>
        <p:nvPicPr>
          <p:cNvPr id="127" name="Google Shape;127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449102" y="9223499"/>
            <a:ext cx="7811797" cy="33557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 dirty="0"/>
              <a:t>LENGTH OF A VECTOR</a:t>
            </a:r>
            <a:endParaRPr dirty="0"/>
          </a:p>
        </p:txBody>
      </p:sp>
      <p:sp>
        <p:nvSpPr>
          <p:cNvPr id="133" name="Google Shape;133;p13"/>
          <p:cNvSpPr txBox="1">
            <a:spLocks noGrp="1"/>
          </p:cNvSpPr>
          <p:nvPr>
            <p:ph type="body" idx="2"/>
          </p:nvPr>
        </p:nvSpPr>
        <p:spPr>
          <a:xfrm>
            <a:off x="1679575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The length or magnitude of a vector can be calculated using the Blueprint function seen in the image on the right. 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The value can be used to represent the distance between two points.</a:t>
            </a:r>
            <a:endParaRPr sz="2800" dirty="0"/>
          </a:p>
        </p:txBody>
      </p:sp>
      <p:pic>
        <p:nvPicPr>
          <p:cNvPr id="134" name="Google Shape;134;p1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370920" y="5233814"/>
            <a:ext cx="10168817" cy="3248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"/>
          <p:cNvSpPr txBox="1">
            <a:spLocks noGrp="1"/>
          </p:cNvSpPr>
          <p:nvPr>
            <p:ph type="title"/>
          </p:nvPr>
        </p:nvSpPr>
        <p:spPr>
          <a:xfrm>
            <a:off x="1676400" y="105786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Helvetica Neue"/>
              <a:buNone/>
            </a:pPr>
            <a:r>
              <a:rPr lang="en-US"/>
              <a:t>LECTURE GOALS AND OUTCOMES</a:t>
            </a:r>
            <a:br>
              <a:rPr lang="en-US"/>
            </a:br>
            <a:endParaRPr/>
          </a:p>
        </p:txBody>
      </p:sp>
      <p:sp>
        <p:nvSpPr>
          <p:cNvPr id="66" name="Google Shape;66;p4"/>
          <p:cNvSpPr txBox="1">
            <a:spLocks noGrp="1"/>
          </p:cNvSpPr>
          <p:nvPr>
            <p:ph type="body" idx="1"/>
          </p:nvPr>
        </p:nvSpPr>
        <p:spPr>
          <a:xfrm>
            <a:off x="1752108" y="4766538"/>
            <a:ext cx="9438184" cy="8949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>
                <a:solidFill>
                  <a:srgbClr val="000000"/>
                </a:solidFill>
              </a:rPr>
              <a:t>The goals of this lecture are to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Present transforms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Explain world coordinates</a:t>
            </a:r>
            <a:endParaRPr/>
          </a:p>
          <a:p>
            <a:pPr marL="45720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Demonstrate the difference between relative and world-based transforms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Show how to use vector operations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Show some vector functions</a:t>
            </a:r>
            <a:endParaRPr sz="2800"/>
          </a:p>
        </p:txBody>
      </p:sp>
      <p:sp>
        <p:nvSpPr>
          <p:cNvPr id="67" name="Google Shape;67;p4"/>
          <p:cNvSpPr txBox="1">
            <a:spLocks noGrp="1"/>
          </p:cNvSpPr>
          <p:nvPr>
            <p:ph type="body" idx="2"/>
          </p:nvPr>
        </p:nvSpPr>
        <p:spPr>
          <a:xfrm>
            <a:off x="13454823" y="4766538"/>
            <a:ext cx="9438184" cy="8949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>
                <a:solidFill>
                  <a:srgbClr val="000000"/>
                </a:solidFill>
              </a:rPr>
              <a:t>By the end of this lecture you will be able to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Use vectors to represent location and movement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Distinguish between world and local coordinates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Use vector operations and functions</a:t>
            </a:r>
            <a:endParaRPr sz="2800"/>
          </a:p>
        </p:txBody>
      </p:sp>
    </p:spTree>
    <p:extLst>
      <p:ext uri="{BB962C8B-B14F-4D97-AF65-F5344CB8AC3E}">
        <p14:creationId xmlns:p14="http://schemas.microsoft.com/office/powerpoint/2010/main" val="3144306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NORMALIZING VECTORS</a:t>
            </a:r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body" idx="2"/>
          </p:nvPr>
        </p:nvSpPr>
        <p:spPr>
          <a:xfrm>
            <a:off x="1679575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Vector normalization is used to find a </a:t>
            </a:r>
            <a:r>
              <a:rPr lang="en-US" sz="2800" b="1" dirty="0"/>
              <a:t>unit vector</a:t>
            </a:r>
            <a:r>
              <a:rPr lang="en-US" sz="2800" dirty="0"/>
              <a:t>. The unit vector has a length equal to “1”.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A normalized vector is often used when only the direction needs to be indicated. Some calculations should use only a normalized vector.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You can make a character magnet with this!</a:t>
            </a:r>
            <a:endParaRPr sz="2800" dirty="0"/>
          </a:p>
        </p:txBody>
      </p:sp>
      <p:pic>
        <p:nvPicPr>
          <p:cNvPr id="141" name="Google Shape;141;p1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470756" y="5233814"/>
            <a:ext cx="9969142" cy="3248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GET ACTOR FORWARD VECTOR</a:t>
            </a:r>
            <a:endParaRPr/>
          </a:p>
        </p:txBody>
      </p:sp>
      <p:pic>
        <p:nvPicPr>
          <p:cNvPr id="147" name="Google Shape;147;p1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775474" y="1647796"/>
            <a:ext cx="10955842" cy="466506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 txBox="1">
            <a:spLocks noGrp="1"/>
          </p:cNvSpPr>
          <p:nvPr>
            <p:ph type="body" idx="2"/>
          </p:nvPr>
        </p:nvSpPr>
        <p:spPr>
          <a:xfrm>
            <a:off x="1712232" y="5861957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The </a:t>
            </a:r>
            <a:r>
              <a:rPr lang="en-US" sz="2800" b="1" dirty="0"/>
              <a:t>Get Actor Forward Vector </a:t>
            </a:r>
            <a:r>
              <a:rPr lang="en-US" sz="2800" dirty="0"/>
              <a:t>function returns a normalized vector (length = 1) that represents the direction an Actor is pointing in.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In the top image on the right, the </a:t>
            </a:r>
            <a:r>
              <a:rPr lang="en-US" sz="2800" b="1" dirty="0" err="1"/>
              <a:t>InputAxis</a:t>
            </a:r>
            <a:r>
              <a:rPr lang="en-US" sz="2800" b="1" dirty="0"/>
              <a:t> </a:t>
            </a:r>
            <a:r>
              <a:rPr lang="en-US" sz="2800" b="1" dirty="0" err="1"/>
              <a:t>MoveForward</a:t>
            </a:r>
            <a:r>
              <a:rPr lang="en-US" sz="2800" dirty="0"/>
              <a:t> event uses the </a:t>
            </a:r>
            <a:r>
              <a:rPr lang="en-US" sz="2800" b="1" dirty="0"/>
              <a:t>Get Actor Forward Vector</a:t>
            </a:r>
            <a:r>
              <a:rPr lang="en-US" sz="2800" dirty="0"/>
              <a:t> function to move the player forward or backward based on the value of the </a:t>
            </a:r>
            <a:r>
              <a:rPr lang="en-US" sz="2800" b="1" dirty="0"/>
              <a:t>Axis Value</a:t>
            </a:r>
            <a:r>
              <a:rPr lang="en-US" sz="2800" dirty="0"/>
              <a:t> parameter.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For example, using the standard “</a:t>
            </a:r>
            <a:r>
              <a:rPr lang="en-US" sz="2800" b="1" dirty="0"/>
              <a:t>WASD</a:t>
            </a:r>
            <a:r>
              <a:rPr lang="en-US" sz="2800" dirty="0"/>
              <a:t>” keys for movement, pressing the “</a:t>
            </a:r>
            <a:r>
              <a:rPr lang="en-US" sz="2800" b="1" dirty="0"/>
              <a:t>W</a:t>
            </a:r>
            <a:r>
              <a:rPr lang="en-US" sz="2800" dirty="0"/>
              <a:t>” key sets the value of the </a:t>
            </a:r>
            <a:r>
              <a:rPr lang="en-US" sz="2800" b="1" dirty="0"/>
              <a:t>Axis Value</a:t>
            </a:r>
            <a:r>
              <a:rPr lang="en-US" sz="2800" dirty="0"/>
              <a:t> parameter of the </a:t>
            </a:r>
            <a:r>
              <a:rPr lang="en-US" sz="2800" b="1" dirty="0" err="1"/>
              <a:t>InputAxis</a:t>
            </a:r>
            <a:r>
              <a:rPr lang="en-US" sz="2800" b="1" dirty="0"/>
              <a:t> </a:t>
            </a:r>
            <a:r>
              <a:rPr lang="en-US" sz="2800" b="1" dirty="0" err="1"/>
              <a:t>MoveForward</a:t>
            </a:r>
            <a:r>
              <a:rPr lang="en-US" sz="2800" dirty="0"/>
              <a:t> event to “</a:t>
            </a:r>
            <a:r>
              <a:rPr lang="en-US" sz="2800" b="1" dirty="0"/>
              <a:t>1.0</a:t>
            </a:r>
            <a:r>
              <a:rPr lang="en-US" sz="2800" dirty="0"/>
              <a:t>”, while pressing the “</a:t>
            </a:r>
            <a:r>
              <a:rPr lang="en-US" sz="2800" b="1" dirty="0"/>
              <a:t>S</a:t>
            </a:r>
            <a:r>
              <a:rPr lang="en-US" sz="2800" dirty="0"/>
              <a:t>” key sets the value to “</a:t>
            </a:r>
            <a:r>
              <a:rPr lang="en-US" sz="2800" b="1" dirty="0"/>
              <a:t>–1.0</a:t>
            </a:r>
            <a:r>
              <a:rPr lang="en-US" sz="2800" dirty="0"/>
              <a:t>” to reverse the direction.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There are two similar functions that provide vectors representing other directions: the </a:t>
            </a:r>
            <a:r>
              <a:rPr lang="en-US" sz="2800" b="1" dirty="0"/>
              <a:t>Get Actor Right Vector</a:t>
            </a:r>
            <a:r>
              <a:rPr lang="en-US" sz="2800" dirty="0"/>
              <a:t> function and the </a:t>
            </a:r>
            <a:r>
              <a:rPr lang="en-US" sz="2800" b="1" dirty="0"/>
              <a:t>Get Actor Up Vector</a:t>
            </a:r>
            <a:r>
              <a:rPr lang="en-US" sz="2800" dirty="0"/>
              <a:t> function, as seen in the bottom image.</a:t>
            </a:r>
            <a:endParaRPr sz="2800" dirty="0"/>
          </a:p>
        </p:txBody>
      </p:sp>
      <p:pic>
        <p:nvPicPr>
          <p:cNvPr id="149" name="Google Shape;14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942477" y="7403138"/>
            <a:ext cx="6621835" cy="5210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SCALAR VECTOR MULTIPLICATION</a:t>
            </a:r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body" idx="2"/>
          </p:nvPr>
        </p:nvSpPr>
        <p:spPr>
          <a:xfrm>
            <a:off x="1679575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Multiplication of a vector by a scalar value is done by multiplying each of its elements by the scalar value.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This operation changes the length of the vector.</a:t>
            </a:r>
            <a:endParaRPr sz="2800"/>
          </a:p>
        </p:txBody>
      </p:sp>
      <p:pic>
        <p:nvPicPr>
          <p:cNvPr id="156" name="Google Shape;156;p1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683025" y="5233814"/>
            <a:ext cx="7544605" cy="3248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DOT PRODUCT</a:t>
            </a:r>
            <a:endParaRPr/>
          </a:p>
        </p:txBody>
      </p:sp>
      <p:pic>
        <p:nvPicPr>
          <p:cNvPr id="162" name="Google Shape;162;p1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583885" y="7574002"/>
            <a:ext cx="11373394" cy="3810087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7"/>
          <p:cNvSpPr txBox="1">
            <a:spLocks noGrp="1"/>
          </p:cNvSpPr>
          <p:nvPr>
            <p:ph type="body" idx="2"/>
          </p:nvPr>
        </p:nvSpPr>
        <p:spPr>
          <a:xfrm>
            <a:off x="1679575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A </a:t>
            </a:r>
            <a:r>
              <a:rPr lang="en-US" sz="2800" b="1" dirty="0"/>
              <a:t>dot product</a:t>
            </a:r>
            <a:r>
              <a:rPr lang="en-US" sz="2800" dirty="0"/>
              <a:t> can be used to verify the relationship between two vectors, such as whether they are perpendicular or parallel.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If the two vectors are normalized, the dot product is equal to the cosine of the angle formed between the vectors and can range from –1 to 1.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The image on the right shows some examples of a dot product between two vectors.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You can make an entrance direction check (back/front) for level streaming with this!</a:t>
            </a:r>
            <a:endParaRPr sz="2800" dirty="0"/>
          </a:p>
        </p:txBody>
      </p:sp>
      <p:pic>
        <p:nvPicPr>
          <p:cNvPr id="164" name="Google Shape;164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730552" y="2331911"/>
            <a:ext cx="7080062" cy="2948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>
            <a:spLocks noGrp="1"/>
          </p:cNvSpPr>
          <p:nvPr>
            <p:ph type="body" idx="1"/>
          </p:nvPr>
        </p:nvSpPr>
        <p:spPr>
          <a:xfrm>
            <a:off x="2869459" y="2178424"/>
            <a:ext cx="7008270" cy="207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body" idx="2"/>
          </p:nvPr>
        </p:nvSpPr>
        <p:spPr>
          <a:xfrm>
            <a:off x="2869460" y="4846320"/>
            <a:ext cx="7008270" cy="899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This lecture explained transforms, vectors, and world coordinates.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It also showed how to use vector operations and functions.</a:t>
            </a:r>
            <a:endParaRPr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0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tr-TR" dirty="0" smtClean="0"/>
              <a:t>INHERITANCE</a:t>
            </a:r>
            <a:endParaRPr dirty="0"/>
          </a:p>
        </p:txBody>
      </p:sp>
      <p:sp>
        <p:nvSpPr>
          <p:cNvPr id="225" name="Google Shape;225;p50"/>
          <p:cNvSpPr txBox="1">
            <a:spLocks noGrp="1"/>
          </p:cNvSpPr>
          <p:nvPr>
            <p:ph type="body" idx="2"/>
          </p:nvPr>
        </p:nvSpPr>
        <p:spPr>
          <a:xfrm>
            <a:off x="1680124" y="5943600"/>
            <a:ext cx="9292676" cy="7662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tr-TR" sz="2800" dirty="0" smtClean="0"/>
              <a:t>A «</a:t>
            </a:r>
            <a:r>
              <a:rPr lang="tr-TR" sz="2800" b="1" dirty="0" smtClean="0"/>
              <a:t>Child </a:t>
            </a:r>
            <a:r>
              <a:rPr lang="tr-TR" sz="2800" b="1" dirty="0" err="1" smtClean="0"/>
              <a:t>Blueprint</a:t>
            </a:r>
            <a:r>
              <a:rPr lang="tr-TR" sz="2800" dirty="0" smtClean="0"/>
              <a:t>» is a </a:t>
            </a:r>
            <a:r>
              <a:rPr lang="tr-TR" sz="2800" dirty="0" err="1" smtClean="0"/>
              <a:t>blueprint</a:t>
            </a:r>
            <a:r>
              <a:rPr lang="tr-TR" sz="2800" dirty="0" smtClean="0"/>
              <a:t> </a:t>
            </a:r>
            <a:r>
              <a:rPr lang="tr-TR" sz="2800" dirty="0" err="1" smtClean="0"/>
              <a:t>which</a:t>
            </a:r>
            <a:r>
              <a:rPr lang="tr-TR" sz="2800" dirty="0" smtClean="0"/>
              <a:t> has </a:t>
            </a:r>
            <a:r>
              <a:rPr lang="tr-TR" sz="2800" dirty="0" err="1" smtClean="0"/>
              <a:t>inherited</a:t>
            </a:r>
            <a:r>
              <a:rPr lang="tr-TR" sz="2800" dirty="0" smtClean="0"/>
              <a:t> </a:t>
            </a:r>
            <a:r>
              <a:rPr lang="tr-TR" sz="2800" dirty="0" err="1" smtClean="0"/>
              <a:t>the</a:t>
            </a:r>
            <a:r>
              <a:rPr lang="tr-TR" sz="2800" dirty="0" smtClean="0"/>
              <a:t> </a:t>
            </a:r>
            <a:r>
              <a:rPr lang="tr-TR" sz="2800" dirty="0" err="1" smtClean="0"/>
              <a:t>functionality</a:t>
            </a:r>
            <a:r>
              <a:rPr lang="tr-TR" sz="2800" dirty="0" smtClean="0"/>
              <a:t> of </a:t>
            </a:r>
            <a:r>
              <a:rPr lang="tr-TR" sz="2800" dirty="0" err="1" smtClean="0"/>
              <a:t>another</a:t>
            </a:r>
            <a:r>
              <a:rPr lang="tr-TR" sz="2800" dirty="0" smtClean="0"/>
              <a:t> «</a:t>
            </a:r>
            <a:r>
              <a:rPr lang="tr-TR" sz="2800" b="1" dirty="0" err="1" smtClean="0"/>
              <a:t>Parent</a:t>
            </a:r>
            <a:r>
              <a:rPr lang="tr-TR" sz="2800" dirty="0" smtClean="0"/>
              <a:t>» </a:t>
            </a:r>
            <a:r>
              <a:rPr lang="tr-TR" sz="2800" dirty="0" err="1" smtClean="0"/>
              <a:t>blueprint</a:t>
            </a:r>
            <a:r>
              <a:rPr lang="tr-TR" sz="2800" dirty="0" smtClean="0"/>
              <a:t>. </a:t>
            </a:r>
            <a:r>
              <a:rPr lang="tr-TR" sz="2800" dirty="0" err="1" smtClean="0"/>
              <a:t>And</a:t>
            </a:r>
            <a:r>
              <a:rPr lang="tr-TR" sz="2800" dirty="0" smtClean="0"/>
              <a:t> </a:t>
            </a:r>
            <a:r>
              <a:rPr lang="tr-TR" sz="2800" dirty="0" err="1" smtClean="0"/>
              <a:t>this</a:t>
            </a:r>
            <a:r>
              <a:rPr lang="tr-TR" sz="2800" dirty="0" smtClean="0"/>
              <a:t> </a:t>
            </a:r>
            <a:r>
              <a:rPr lang="tr-TR" sz="2800" dirty="0" err="1" smtClean="0"/>
              <a:t>functionality</a:t>
            </a:r>
            <a:r>
              <a:rPr lang="tr-TR" sz="2800" dirty="0" smtClean="0"/>
              <a:t> is </a:t>
            </a:r>
            <a:r>
              <a:rPr lang="tr-TR" sz="2800" dirty="0" err="1" smtClean="0"/>
              <a:t>called</a:t>
            </a:r>
            <a:r>
              <a:rPr lang="tr-TR" sz="2800" dirty="0" smtClean="0"/>
              <a:t> «</a:t>
            </a:r>
            <a:r>
              <a:rPr lang="tr-TR" sz="2800" dirty="0" err="1" smtClean="0"/>
              <a:t>I</a:t>
            </a:r>
            <a:r>
              <a:rPr lang="tr-TR" sz="2800" b="1" dirty="0" err="1" smtClean="0"/>
              <a:t>nheritance</a:t>
            </a:r>
            <a:r>
              <a:rPr lang="tr-TR" sz="2800" dirty="0" smtClean="0"/>
              <a:t>»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tr-TR" sz="2800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tr-TR" sz="2800" dirty="0" err="1" smtClean="0"/>
              <a:t>Creating</a:t>
            </a:r>
            <a:r>
              <a:rPr lang="tr-TR" sz="2800" dirty="0" smtClean="0"/>
              <a:t> a </a:t>
            </a:r>
            <a:r>
              <a:rPr lang="tr-TR" sz="2800" dirty="0" err="1" smtClean="0"/>
              <a:t>child</a:t>
            </a:r>
            <a:r>
              <a:rPr lang="tr-TR" sz="2800" dirty="0" smtClean="0"/>
              <a:t> </a:t>
            </a:r>
            <a:r>
              <a:rPr lang="tr-TR" sz="2800" dirty="0" err="1" smtClean="0"/>
              <a:t>blueprint</a:t>
            </a:r>
            <a:r>
              <a:rPr lang="tr-TR" sz="2800" dirty="0" smtClean="0"/>
              <a:t> </a:t>
            </a:r>
            <a:r>
              <a:rPr lang="tr-TR" sz="2800" dirty="0" err="1" smtClean="0"/>
              <a:t>out</a:t>
            </a:r>
            <a:r>
              <a:rPr lang="tr-TR" sz="2800" dirty="0" smtClean="0"/>
              <a:t> of an </a:t>
            </a:r>
            <a:r>
              <a:rPr lang="tr-TR" sz="2800" dirty="0" err="1" smtClean="0"/>
              <a:t>existing</a:t>
            </a:r>
            <a:r>
              <a:rPr lang="tr-TR" sz="2800" dirty="0" smtClean="0"/>
              <a:t> </a:t>
            </a:r>
            <a:r>
              <a:rPr lang="tr-TR" sz="2800" dirty="0" err="1" smtClean="0"/>
              <a:t>blueprint</a:t>
            </a:r>
            <a:r>
              <a:rPr lang="tr-TR" sz="2800" dirty="0" smtClean="0"/>
              <a:t> has </a:t>
            </a:r>
            <a:r>
              <a:rPr lang="tr-TR" sz="2800" dirty="0" err="1" smtClean="0"/>
              <a:t>many</a:t>
            </a:r>
            <a:r>
              <a:rPr lang="tr-TR" sz="2800" dirty="0" smtClean="0"/>
              <a:t> </a:t>
            </a:r>
            <a:r>
              <a:rPr lang="tr-TR" sz="2800" dirty="0" err="1" smtClean="0"/>
              <a:t>advantages</a:t>
            </a:r>
            <a:r>
              <a:rPr lang="tr-TR" sz="2800" dirty="0" smtClean="0"/>
              <a:t> </a:t>
            </a:r>
            <a:r>
              <a:rPr lang="tr-TR" sz="2800" dirty="0" err="1" smtClean="0"/>
              <a:t>and</a:t>
            </a:r>
            <a:r>
              <a:rPr lang="tr-TR" sz="2800" dirty="0" smtClean="0"/>
              <a:t> </a:t>
            </a:r>
            <a:r>
              <a:rPr lang="tr-TR" sz="2800" dirty="0" err="1" smtClean="0"/>
              <a:t>also</a:t>
            </a:r>
            <a:r>
              <a:rPr lang="tr-TR" sz="2800" dirty="0" smtClean="0"/>
              <a:t> </a:t>
            </a:r>
            <a:r>
              <a:rPr lang="tr-TR" sz="2800" dirty="0" err="1" smtClean="0"/>
              <a:t>good</a:t>
            </a:r>
            <a:r>
              <a:rPr lang="tr-TR" sz="2800" dirty="0" smtClean="0"/>
              <a:t> </a:t>
            </a:r>
            <a:r>
              <a:rPr lang="tr-TR" sz="2800" dirty="0" err="1" smtClean="0"/>
              <a:t>modular</a:t>
            </a:r>
            <a:r>
              <a:rPr lang="tr-TR" sz="2800" dirty="0" smtClean="0"/>
              <a:t> </a:t>
            </a:r>
            <a:r>
              <a:rPr lang="tr-TR" sz="2800" dirty="0" err="1" smtClean="0"/>
              <a:t>programming</a:t>
            </a:r>
            <a:r>
              <a:rPr lang="tr-TR" sz="2800" dirty="0" smtClean="0"/>
              <a:t> </a:t>
            </a:r>
            <a:r>
              <a:rPr lang="tr-TR" sz="2800" dirty="0" err="1" smtClean="0"/>
              <a:t>exercise</a:t>
            </a:r>
            <a:r>
              <a:rPr lang="en-US" sz="2800" dirty="0" smtClean="0"/>
              <a:t>.</a:t>
            </a:r>
            <a:r>
              <a:rPr lang="tr-TR" sz="2800" dirty="0" smtClean="0"/>
              <a:t>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tr-TR" sz="28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tr-TR" sz="2800" dirty="0" smtClean="0"/>
              <a:t>Using </a:t>
            </a:r>
            <a:r>
              <a:rPr lang="tr-TR" sz="2800" dirty="0" err="1" smtClean="0"/>
              <a:t>child</a:t>
            </a:r>
            <a:r>
              <a:rPr lang="tr-TR" sz="2800" dirty="0" smtClean="0"/>
              <a:t> </a:t>
            </a:r>
            <a:r>
              <a:rPr lang="tr-TR" sz="2800" dirty="0" err="1" smtClean="0"/>
              <a:t>blueprint</a:t>
            </a:r>
            <a:r>
              <a:rPr lang="tr-TR" sz="2800" dirty="0" smtClean="0"/>
              <a:t> </a:t>
            </a:r>
            <a:r>
              <a:rPr lang="tr-TR" sz="2800" dirty="0" err="1" smtClean="0"/>
              <a:t>provides</a:t>
            </a:r>
            <a:r>
              <a:rPr lang="tr-TR" sz="2800" dirty="0" smtClean="0"/>
              <a:t> </a:t>
            </a:r>
            <a:r>
              <a:rPr lang="tr-TR" sz="2800" dirty="0" err="1" smtClean="0"/>
              <a:t>you</a:t>
            </a:r>
            <a:r>
              <a:rPr lang="tr-TR" sz="2800" dirty="0" smtClean="0"/>
              <a:t>:</a:t>
            </a:r>
            <a:endParaRPr sz="2800" dirty="0"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tr-TR" sz="2800" b="1" dirty="0" err="1" smtClean="0"/>
              <a:t>Creating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Variants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Easly</a:t>
            </a:r>
            <a:endParaRPr lang="tr-TR" sz="2800" dirty="0"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tr-TR" sz="2800" b="1" dirty="0" smtClean="0"/>
              <a:t>Re-</a:t>
            </a:r>
            <a:r>
              <a:rPr lang="tr-TR" sz="2800" b="1" dirty="0" err="1" smtClean="0"/>
              <a:t>use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already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written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code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and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functionality</a:t>
            </a:r>
            <a:r>
              <a:rPr lang="tr-TR" sz="2800" b="1" dirty="0" smtClean="0"/>
              <a:t>.</a:t>
            </a:r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tr-TR" sz="2800" b="1" dirty="0" err="1" smtClean="0"/>
              <a:t>Makes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you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code</a:t>
            </a:r>
            <a:r>
              <a:rPr lang="tr-TR" sz="2800" b="1" dirty="0" smtClean="0"/>
              <a:t>/</a:t>
            </a:r>
            <a:r>
              <a:rPr lang="tr-TR" sz="2800" b="1" dirty="0" err="1" smtClean="0"/>
              <a:t>blueprints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easy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to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manage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and</a:t>
            </a:r>
            <a:r>
              <a:rPr lang="tr-TR" sz="2800" b="1" dirty="0" smtClean="0"/>
              <a:t> </a:t>
            </a:r>
            <a:r>
              <a:rPr lang="tr-TR" sz="2800" b="1" dirty="0" err="1" smtClean="0"/>
              <a:t>navigate</a:t>
            </a:r>
            <a:r>
              <a:rPr lang="tr-TR" sz="2800" b="1" dirty="0" smtClean="0"/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</p:txBody>
      </p:sp>
      <p:sp>
        <p:nvSpPr>
          <p:cNvPr id="2" name="Metin Yer Tutucusu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02" t="27442" r="58459" b="15367"/>
          <a:stretch/>
        </p:blipFill>
        <p:spPr bwMode="auto">
          <a:xfrm>
            <a:off x="12194322" y="327803"/>
            <a:ext cx="6475562" cy="12749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9" t="27442" r="75167" b="15367"/>
          <a:stretch/>
        </p:blipFill>
        <p:spPr bwMode="auto">
          <a:xfrm>
            <a:off x="18929381" y="327803"/>
            <a:ext cx="5454619" cy="12749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Google Shape;103;gcc71a5cfff_0_316"/>
          <p:cNvCxnSpPr/>
          <p:nvPr/>
        </p:nvCxnSpPr>
        <p:spPr>
          <a:xfrm>
            <a:off x="17442611" y="1069675"/>
            <a:ext cx="2156882" cy="109728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410217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4"/>
          <p:cNvSpPr txBox="1">
            <a:spLocks noGrp="1"/>
          </p:cNvSpPr>
          <p:nvPr>
            <p:ph type="body" idx="1"/>
          </p:nvPr>
        </p:nvSpPr>
        <p:spPr>
          <a:xfrm>
            <a:off x="1676400" y="7550515"/>
            <a:ext cx="21031199" cy="2217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254" name="Google Shape;254;p54"/>
          <p:cNvSpPr txBox="1">
            <a:spLocks noGrp="1"/>
          </p:cNvSpPr>
          <p:nvPr>
            <p:ph type="title"/>
          </p:nvPr>
        </p:nvSpPr>
        <p:spPr>
          <a:xfrm>
            <a:off x="1676400" y="4488288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8000"/>
              <a:buFont typeface="Helvetica Neue"/>
              <a:buNone/>
            </a:pPr>
            <a:r>
              <a:rPr lang="en-US"/>
              <a:t>MATH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476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5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MATH EXPRESSION NODE</a:t>
            </a:r>
            <a:endParaRPr/>
          </a:p>
        </p:txBody>
      </p:sp>
      <p:pic>
        <p:nvPicPr>
          <p:cNvPr id="260" name="Google Shape;260;p5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5325498" y="1725542"/>
            <a:ext cx="6175768" cy="4092376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55"/>
          <p:cNvSpPr txBox="1">
            <a:spLocks noGrp="1"/>
          </p:cNvSpPr>
          <p:nvPr>
            <p:ph type="body" idx="2"/>
          </p:nvPr>
        </p:nvSpPr>
        <p:spPr>
          <a:xfrm>
            <a:off x="1680124" y="5943600"/>
            <a:ext cx="9292676" cy="7662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The </a:t>
            </a:r>
            <a:r>
              <a:rPr lang="en-US" sz="2800" b="1" dirty="0"/>
              <a:t>Math Expression </a:t>
            </a:r>
            <a:r>
              <a:rPr lang="en-US" sz="2800" dirty="0"/>
              <a:t>node is a special type of node that generates a </a:t>
            </a:r>
            <a:r>
              <a:rPr lang="en-US" sz="2800" dirty="0" err="1"/>
              <a:t>subgraph</a:t>
            </a:r>
            <a:r>
              <a:rPr lang="en-US" sz="2800" dirty="0"/>
              <a:t> using a specified mathematical expression.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To use it, select “</a:t>
            </a:r>
            <a:r>
              <a:rPr lang="en-US" sz="2800" b="1" dirty="0"/>
              <a:t>Add Math Expression…</a:t>
            </a:r>
            <a:r>
              <a:rPr lang="en-US" sz="2800" dirty="0"/>
              <a:t>” in the </a:t>
            </a:r>
            <a:r>
              <a:rPr lang="en-US" sz="2800" b="1" dirty="0"/>
              <a:t>context menu</a:t>
            </a:r>
            <a:r>
              <a:rPr lang="en-US" sz="2800" dirty="0"/>
              <a:t>. The images on the right show a simple example using the expression “</a:t>
            </a:r>
            <a:r>
              <a:rPr lang="en-US" sz="2800" b="1" dirty="0"/>
              <a:t>x + y</a:t>
            </a:r>
            <a:r>
              <a:rPr lang="en-US" sz="2800" dirty="0"/>
              <a:t>”.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i="1" dirty="0"/>
              <a:t>Input</a:t>
            </a:r>
            <a:endParaRPr dirty="0"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 dirty="0"/>
              <a:t>Expression</a:t>
            </a:r>
            <a:r>
              <a:rPr lang="en-US" sz="2800" dirty="0"/>
              <a:t>: The expression that will be analyzed.</a:t>
            </a:r>
            <a:endParaRPr sz="2800" dirty="0"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 dirty="0"/>
              <a:t>Parameters defined in “Expression”</a:t>
            </a:r>
            <a:r>
              <a:rPr lang="en-US" sz="2800" dirty="0"/>
              <a:t>: For each variable name in the expression, a new input parameter is generated.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i="1" dirty="0"/>
              <a:t>Output</a:t>
            </a:r>
            <a:endParaRPr dirty="0"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 dirty="0"/>
              <a:t>Return Value</a:t>
            </a:r>
            <a:r>
              <a:rPr lang="en-US" sz="2800" dirty="0"/>
              <a:t>: Outputs the result of the expression.</a:t>
            </a:r>
            <a:endParaRPr sz="2800" dirty="0"/>
          </a:p>
        </p:txBody>
      </p:sp>
      <p:pic>
        <p:nvPicPr>
          <p:cNvPr id="262" name="Google Shape;262;p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60036" y="6923314"/>
            <a:ext cx="6527912" cy="47810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7102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6"/>
          <p:cNvSpPr txBox="1">
            <a:spLocks noGrp="1"/>
          </p:cNvSpPr>
          <p:nvPr>
            <p:ph type="body" idx="1"/>
          </p:nvPr>
        </p:nvSpPr>
        <p:spPr>
          <a:xfrm>
            <a:off x="2869459" y="1665514"/>
            <a:ext cx="7008270" cy="2583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</a:pPr>
            <a:r>
              <a:rPr lang="en-US"/>
              <a:t>MATH EXPRESSION NODE: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268" name="Google Shape;268;p56"/>
          <p:cNvSpPr txBox="1">
            <a:spLocks noGrp="1"/>
          </p:cNvSpPr>
          <p:nvPr>
            <p:ph type="body" idx="2"/>
          </p:nvPr>
        </p:nvSpPr>
        <p:spPr>
          <a:xfrm>
            <a:off x="2869460" y="4846320"/>
            <a:ext cx="7008270" cy="899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In the example on the right, the </a:t>
            </a:r>
            <a:r>
              <a:rPr lang="en-US" sz="2800" b="1" dirty="0" err="1"/>
              <a:t>CalculateAttackDamage</a:t>
            </a:r>
            <a:r>
              <a:rPr lang="en-US" sz="2800" dirty="0"/>
              <a:t> event calculates attack damage and stores the result in a variable. It uses a </a:t>
            </a:r>
            <a:r>
              <a:rPr lang="en-US" sz="2800" b="1" dirty="0"/>
              <a:t>Math Expression</a:t>
            </a:r>
            <a:r>
              <a:rPr lang="en-US" sz="2800" dirty="0"/>
              <a:t> node with the following expression: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b="1" dirty="0"/>
              <a:t>((</a:t>
            </a:r>
            <a:r>
              <a:rPr lang="en-US" sz="2800" b="1" dirty="0" err="1"/>
              <a:t>BaseWeaponDamage</a:t>
            </a:r>
            <a:r>
              <a:rPr lang="en-US" sz="2800" b="1" dirty="0"/>
              <a:t> + </a:t>
            </a:r>
            <a:r>
              <a:rPr lang="en-US" sz="2800" b="1" dirty="0" err="1"/>
              <a:t>AbilityModifier</a:t>
            </a:r>
            <a:r>
              <a:rPr lang="en-US" sz="2800" b="1" dirty="0"/>
              <a:t>) + Enhancement) * </a:t>
            </a:r>
            <a:r>
              <a:rPr lang="en-US" sz="2800" b="1" dirty="0" err="1"/>
              <a:t>CurrentStatus</a:t>
            </a:r>
            <a:endParaRPr sz="2800" b="1" dirty="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dirty="0"/>
              <a:t>The input parameters were generated based on this expression.</a:t>
            </a:r>
            <a:endParaRPr sz="2800" dirty="0"/>
          </a:p>
        </p:txBody>
      </p:sp>
      <p:pic>
        <p:nvPicPr>
          <p:cNvPr id="269" name="Google Shape;269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75985" y="4729541"/>
            <a:ext cx="13808015" cy="49472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6097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7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LERP NODE</a:t>
            </a:r>
            <a:endParaRPr/>
          </a:p>
        </p:txBody>
      </p:sp>
      <p:pic>
        <p:nvPicPr>
          <p:cNvPr id="275" name="Google Shape;275;p5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965809" y="4706925"/>
            <a:ext cx="6953469" cy="4365523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57"/>
          <p:cNvSpPr txBox="1">
            <a:spLocks noGrp="1"/>
          </p:cNvSpPr>
          <p:nvPr>
            <p:ph type="body" idx="2"/>
          </p:nvPr>
        </p:nvSpPr>
        <p:spPr>
          <a:xfrm>
            <a:off x="1680124" y="5943600"/>
            <a:ext cx="9292676" cy="7662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“</a:t>
            </a:r>
            <a:r>
              <a:rPr lang="en-US" sz="2800" b="1"/>
              <a:t>Lerp</a:t>
            </a:r>
            <a:r>
              <a:rPr lang="en-US" sz="2800"/>
              <a:t>” is short for “</a:t>
            </a:r>
            <a:r>
              <a:rPr lang="en-US" sz="2800" b="1"/>
              <a:t>linear interpolation</a:t>
            </a:r>
            <a:r>
              <a:rPr lang="en-US" sz="2800"/>
              <a:t>”. This function node generates a value within a range of two specified values, based on the value of the </a:t>
            </a:r>
            <a:r>
              <a:rPr lang="en-US" sz="2800" b="1"/>
              <a:t>Alpha</a:t>
            </a:r>
            <a:r>
              <a:rPr lang="en-US" sz="2800"/>
              <a:t> parameter.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i="1"/>
              <a:t>Input</a:t>
            </a:r>
            <a:endParaRPr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/>
              <a:t>A</a:t>
            </a:r>
            <a:r>
              <a:rPr lang="en-US" sz="2800"/>
              <a:t>: Takes in a float value that represents the lowest value that can be returned.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/>
              <a:t>B</a:t>
            </a:r>
            <a:r>
              <a:rPr lang="en-US" sz="2800"/>
              <a:t>: Takes in a float value that represents the highest value that can be returned.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/>
              <a:t>Alpha</a:t>
            </a:r>
            <a:r>
              <a:rPr lang="en-US" sz="2800"/>
              <a:t>: Takes in a float value between “0” and “1”. If the value is “0”, it returns the lowest value; if the value is “1”, it returns the highest value.</a:t>
            </a:r>
            <a:endParaRPr sz="2800"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i="1"/>
              <a:t>Output</a:t>
            </a:r>
            <a:endParaRPr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/>
              <a:t>Return Value</a:t>
            </a:r>
            <a:r>
              <a:rPr lang="en-US" sz="2800"/>
              <a:t>: Outputs a float value between the values of the </a:t>
            </a:r>
            <a:r>
              <a:rPr lang="en-US" sz="2800" b="1"/>
              <a:t>A</a:t>
            </a:r>
            <a:r>
              <a:rPr lang="en-US" sz="2800"/>
              <a:t> and </a:t>
            </a:r>
            <a:r>
              <a:rPr lang="en-US" sz="2800" b="1"/>
              <a:t>B</a:t>
            </a:r>
            <a:r>
              <a:rPr lang="en-US" sz="2800"/>
              <a:t> parameters that is dependent on the value of the </a:t>
            </a:r>
            <a:r>
              <a:rPr lang="en-US" sz="2800" b="1"/>
              <a:t>Alpha</a:t>
            </a:r>
            <a:r>
              <a:rPr lang="en-US" sz="2800"/>
              <a:t> parameter.</a:t>
            </a:r>
            <a:endParaRPr sz="2800"/>
          </a:p>
        </p:txBody>
      </p:sp>
    </p:spTree>
    <p:extLst>
      <p:ext uri="{BB962C8B-B14F-4D97-AF65-F5344CB8AC3E}">
        <p14:creationId xmlns:p14="http://schemas.microsoft.com/office/powerpoint/2010/main" val="1131870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8"/>
          <p:cNvSpPr txBox="1">
            <a:spLocks noGrp="1"/>
          </p:cNvSpPr>
          <p:nvPr>
            <p:ph type="body" idx="1"/>
          </p:nvPr>
        </p:nvSpPr>
        <p:spPr>
          <a:xfrm>
            <a:off x="2869459" y="2178424"/>
            <a:ext cx="7008270" cy="207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</a:pPr>
            <a:r>
              <a:rPr lang="en-US"/>
              <a:t>LERP NODE: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282" name="Google Shape;282;p58"/>
          <p:cNvSpPr txBox="1">
            <a:spLocks noGrp="1"/>
          </p:cNvSpPr>
          <p:nvPr>
            <p:ph type="body" idx="2"/>
          </p:nvPr>
        </p:nvSpPr>
        <p:spPr>
          <a:xfrm>
            <a:off x="2869460" y="4846320"/>
            <a:ext cx="7008270" cy="899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In the example to the right, there is a race that occurs along the X axis. The race starts at the position X = 1500 and ends at the position X = 9500.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</a:t>
            </a:r>
            <a:r>
              <a:rPr lang="en-US" sz="2800" b="1"/>
              <a:t>Lerp</a:t>
            </a:r>
            <a:r>
              <a:rPr lang="en-US" sz="2800"/>
              <a:t> node is used with the value of parameter </a:t>
            </a:r>
            <a:r>
              <a:rPr lang="en-US" sz="2800" b="1"/>
              <a:t>A</a:t>
            </a:r>
            <a:r>
              <a:rPr lang="en-US" sz="2800"/>
              <a:t> set at “</a:t>
            </a:r>
            <a:r>
              <a:rPr lang="en-US" sz="2800" b="1"/>
              <a:t>1500</a:t>
            </a:r>
            <a:r>
              <a:rPr lang="en-US" sz="2800"/>
              <a:t>” and parameter </a:t>
            </a:r>
            <a:r>
              <a:rPr lang="en-US" sz="2800" b="1"/>
              <a:t>B</a:t>
            </a:r>
            <a:r>
              <a:rPr lang="en-US" sz="2800"/>
              <a:t> set at “</a:t>
            </a:r>
            <a:r>
              <a:rPr lang="en-US" sz="2800" b="1"/>
              <a:t>9500</a:t>
            </a:r>
            <a:r>
              <a:rPr lang="en-US" sz="2800"/>
              <a:t>”. The </a:t>
            </a:r>
            <a:r>
              <a:rPr lang="en-US" sz="2800" b="1"/>
              <a:t>Alpha</a:t>
            </a:r>
            <a:r>
              <a:rPr lang="en-US" sz="2800"/>
              <a:t> parameter takes in a value between “0” and “1” that indicates how much of the race has been completed and returns a corresponding value for the X position.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If the value of the </a:t>
            </a:r>
            <a:r>
              <a:rPr lang="en-US" sz="2800" b="1"/>
              <a:t>Alpha</a:t>
            </a:r>
            <a:r>
              <a:rPr lang="en-US" sz="2800"/>
              <a:t> parameter is set to “</a:t>
            </a:r>
            <a:r>
              <a:rPr lang="en-US" sz="2800" b="1"/>
              <a:t>0.5</a:t>
            </a:r>
            <a:r>
              <a:rPr lang="en-US" sz="2800"/>
              <a:t>”, the return value will be “</a:t>
            </a:r>
            <a:r>
              <a:rPr lang="en-US" sz="2800" b="1"/>
              <a:t>5500</a:t>
            </a:r>
            <a:r>
              <a:rPr lang="en-US" sz="2800"/>
              <a:t>”, representing the middle of the race.</a:t>
            </a:r>
            <a:endParaRPr sz="2800"/>
          </a:p>
        </p:txBody>
      </p:sp>
      <p:pic>
        <p:nvPicPr>
          <p:cNvPr id="283" name="Google Shape;283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59792" y="2065172"/>
            <a:ext cx="8823976" cy="2183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5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98874" y="5998151"/>
            <a:ext cx="12945812" cy="43998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9459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9"/>
          <p:cNvSpPr txBox="1">
            <a:spLocks noGrp="1"/>
          </p:cNvSpPr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RANDOM NUMBERS</a:t>
            </a:r>
            <a:endParaRPr/>
          </a:p>
        </p:txBody>
      </p:sp>
      <p:pic>
        <p:nvPicPr>
          <p:cNvPr id="290" name="Google Shape;290;p5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5090203" y="1818155"/>
            <a:ext cx="6829272" cy="10701812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59"/>
          <p:cNvSpPr txBox="1">
            <a:spLocks noGrp="1"/>
          </p:cNvSpPr>
          <p:nvPr>
            <p:ph type="body" idx="2"/>
          </p:nvPr>
        </p:nvSpPr>
        <p:spPr>
          <a:xfrm>
            <a:off x="1680124" y="5943600"/>
            <a:ext cx="9292676" cy="7662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There are random number functions that return a random value. The main ones are listed below: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/>
              <a:t>Random Integer</a:t>
            </a:r>
            <a:r>
              <a:rPr lang="en-US" sz="2800"/>
              <a:t>: Returns an integer value between “0” and “Max – 1”.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/>
              <a:t>Random Integer in Range</a:t>
            </a:r>
            <a:r>
              <a:rPr lang="en-US" sz="2800"/>
              <a:t>: Returns an integer value between “Min” and “Max”.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/>
              <a:t>Random Float</a:t>
            </a:r>
            <a:r>
              <a:rPr lang="en-US" sz="2800"/>
              <a:t>: Returns a float value between “0” and “1”.</a:t>
            </a:r>
            <a:endParaRPr sz="2800"/>
          </a:p>
          <a:p>
            <a:pPr marL="457200" lvl="0" indent="-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/>
              <a:t>Random Float in Range</a:t>
            </a:r>
            <a:r>
              <a:rPr lang="en-US" sz="2800"/>
              <a:t>: Returns a float value between “Min” and “Max”.</a:t>
            </a:r>
            <a:endParaRPr sz="2800"/>
          </a:p>
        </p:txBody>
      </p:sp>
    </p:spTree>
    <p:extLst>
      <p:ext uri="{BB962C8B-B14F-4D97-AF65-F5344CB8AC3E}">
        <p14:creationId xmlns:p14="http://schemas.microsoft.com/office/powerpoint/2010/main" val="2424170104"/>
      </p:ext>
    </p:extLst>
  </p:cSld>
  <p:clrMapOvr>
    <a:masterClrMapping/>
  </p:clrMapOvr>
</p:sld>
</file>

<file path=ppt/theme/theme1.xml><?xml version="1.0" encoding="utf-8"?>
<a:theme xmlns:a="http://schemas.openxmlformats.org/drawingml/2006/main" name="EpicTheme">
  <a:themeElements>
    <a:clrScheme name="Epic">
      <a:dk1>
        <a:srgbClr val="27292E"/>
      </a:dk1>
      <a:lt1>
        <a:srgbClr val="FFFFFF"/>
      </a:lt1>
      <a:dk2>
        <a:srgbClr val="323233"/>
      </a:dk2>
      <a:lt2>
        <a:srgbClr val="EDEFF3"/>
      </a:lt2>
      <a:accent1>
        <a:srgbClr val="F7941E"/>
      </a:accent1>
      <a:accent2>
        <a:srgbClr val="D9821D"/>
      </a:accent2>
      <a:accent3>
        <a:srgbClr val="A44724"/>
      </a:accent3>
      <a:accent4>
        <a:srgbClr val="F7941E"/>
      </a:accent4>
      <a:accent5>
        <a:srgbClr val="007EBF"/>
      </a:accent5>
      <a:accent6>
        <a:srgbClr val="00B0F0"/>
      </a:accent6>
      <a:hlink>
        <a:srgbClr val="F7941E"/>
      </a:hlink>
      <a:folHlink>
        <a:srgbClr val="A4472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BFA27738593149980C7FEC53E75F35" ma:contentTypeVersion="2" ma:contentTypeDescription="Create a new document." ma:contentTypeScope="" ma:versionID="704ad1805291d62102c5f4021a562cd5">
  <xsd:schema xmlns:xsd="http://www.w3.org/2001/XMLSchema" xmlns:xs="http://www.w3.org/2001/XMLSchema" xmlns:p="http://schemas.microsoft.com/office/2006/metadata/properties" xmlns:ns2="4d899eff-2407-42f1-91a7-c0f888984327" targetNamespace="http://schemas.microsoft.com/office/2006/metadata/properties" ma:root="true" ma:fieldsID="0a00eae015eff5ba9ecc3f5552f98d07" ns2:_="">
    <xsd:import namespace="4d899eff-2407-42f1-91a7-c0f8889843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899eff-2407-42f1-91a7-c0f8889843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17C4F4A-1597-446E-B82C-7ADF795E5543}"/>
</file>

<file path=customXml/itemProps2.xml><?xml version="1.0" encoding="utf-8"?>
<ds:datastoreItem xmlns:ds="http://schemas.openxmlformats.org/officeDocument/2006/customXml" ds:itemID="{60975ECD-E44E-40F7-97B9-401A6671B153}"/>
</file>

<file path=customXml/itemProps3.xml><?xml version="1.0" encoding="utf-8"?>
<ds:datastoreItem xmlns:ds="http://schemas.openxmlformats.org/officeDocument/2006/customXml" ds:itemID="{722A11F6-48ED-402B-AD6C-B73A760165C2}"/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1953</Words>
  <Application>Microsoft Office PowerPoint</Application>
  <PresentationFormat>Özel</PresentationFormat>
  <Paragraphs>129</Paragraphs>
  <Slides>24</Slides>
  <Notes>24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24</vt:i4>
      </vt:variant>
    </vt:vector>
  </HeadingPairs>
  <TitlesOfParts>
    <vt:vector size="28" baseType="lpstr">
      <vt:lpstr>Arial</vt:lpstr>
      <vt:lpstr>Calibri</vt:lpstr>
      <vt:lpstr>Helvetica Neue</vt:lpstr>
      <vt:lpstr>EpicTheme</vt:lpstr>
      <vt:lpstr>PowerPoint Sunusu</vt:lpstr>
      <vt:lpstr>LECTURE GOALS AND OUTCOMES </vt:lpstr>
      <vt:lpstr>INHERITANCE</vt:lpstr>
      <vt:lpstr>MATH</vt:lpstr>
      <vt:lpstr>MATH EXPRESSION NODE</vt:lpstr>
      <vt:lpstr>PowerPoint Sunusu</vt:lpstr>
      <vt:lpstr>LERP NODE</vt:lpstr>
      <vt:lpstr>PowerPoint Sunusu</vt:lpstr>
      <vt:lpstr>RANDOM NUMBERS</vt:lpstr>
      <vt:lpstr>RANDOM NUMBERS FROM STREAMS</vt:lpstr>
      <vt:lpstr>TRANSFORM</vt:lpstr>
      <vt:lpstr>WORLD COORDINATES</vt:lpstr>
      <vt:lpstr>LOCATION FUNCTIONS</vt:lpstr>
      <vt:lpstr>RELATIVE TRANSFORM</vt:lpstr>
      <vt:lpstr>RELATIVE TRANSFORM FUNCTIONS</vt:lpstr>
      <vt:lpstr>POINTS AND VECTORS</vt:lpstr>
      <vt:lpstr>VECTOR ADDITION</vt:lpstr>
      <vt:lpstr>VECTOR SUBTRACTION</vt:lpstr>
      <vt:lpstr>LENGTH OF A VECTOR</vt:lpstr>
      <vt:lpstr>NORMALIZING VECTORS</vt:lpstr>
      <vt:lpstr>GET ACTOR FORWARD VECTOR</vt:lpstr>
      <vt:lpstr>SCALAR VECTOR MULTIPLICATION</vt:lpstr>
      <vt:lpstr>DOT PRODUCT</vt:lpstr>
      <vt:lpstr>PowerPoint Sunusu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Marcos Romero</dc:creator>
  <cp:lastModifiedBy>Galip KARTOGLU</cp:lastModifiedBy>
  <cp:revision>11</cp:revision>
  <dcterms:modified xsi:type="dcterms:W3CDTF">2022-05-10T08:00:37Z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0x010100CFBFA27738593149980C7FEC53E75F35</vt:lpwstr>
  </property>
</Properties>
</file>